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68199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E1C8BFC-7356-42AB-BDA7-2390FD0164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CONFRARÍA DE PESCADORES SAN GREGORIO DE RAXÓ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BBDD87-FDB6-412A-AB2A-AD70193023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F3E63-5B7B-4829-9ABF-7E8C17A0A02E}" type="datetime1">
              <a:rPr lang="es-ES" smtClean="0"/>
              <a:t>03/11/2020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4E9841-D6E8-48F0-8786-688C75DED7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0D7DF9-B2D9-47D8-8259-CE6891942B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22796-CDC0-4D6E-902E-905DD8096D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502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CONFRARÍA DE PESCADORES SAN GREGORIO DE RAXÓ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99B6A-A94C-4D7B-ADE3-B036307A824B}" type="datetime1">
              <a:rPr lang="es-ES" smtClean="0"/>
              <a:t>03/11/2020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78A5-6FDC-47E1-AD98-D44743E918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72315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49BC7-1446-4ED6-B2B0-AF17490F6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D49C21-52AF-4CC6-A091-4FE9FB8EA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BA3C7-2C6E-48AA-9874-9A03934B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EBA0-476D-4EE3-A391-28622193AA3F}" type="datetime1">
              <a:rPr lang="es-ES" smtClean="0"/>
              <a:t>03/11/2020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094B2A-7E7D-4B29-83E0-971D3111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BEA9DC-9D38-4F01-ABFE-50FCC58A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81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4C301-2A5C-4950-92F9-2674FDCC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2F7652-4C4A-4275-965E-DAAD8D84E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8AADC7-2649-4102-8AEB-9CC12267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B350-BB05-4B24-8F33-AEBBD34969E4}" type="datetime1">
              <a:rPr lang="es-ES" smtClean="0"/>
              <a:t>03/11/2020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26DB2D-073F-447A-98F4-C09BE792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9FFF6B-82E3-4132-83EC-F51AB531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8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EADC9D-74AA-4F7A-8A32-B105C6063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C97484-6699-44E9-8CB7-AB8663D1D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749501-FBA2-4069-B098-4D5FAE18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26D5-123D-486E-894D-C50D3F42C152}" type="datetime1">
              <a:rPr lang="es-ES" smtClean="0"/>
              <a:t>03/11/2020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AE85F0-6E27-41C5-B33E-957F149A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161AA6-CC1E-488D-9F49-B24F243E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70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CB5CC-E66F-4795-9ABD-2AE5B27E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FB2AC2-7589-4447-A87B-07E1F078F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F071A4-36D5-45E3-836C-28C2BCA3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1A3-78D8-490A-AFD2-AB6F63292160}" type="datetime1">
              <a:rPr lang="es-ES" smtClean="0"/>
              <a:t>03/11/2020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2008C9-AA44-491C-82BC-B88909B1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67E153-E860-4D6C-A679-1C2E03AA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6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D35B1-5B2A-4DA6-8CE2-ACB4A62F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DB2D31-8268-45F0-A4DC-83732C83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AE9822-8BC3-4B43-92DD-060177F8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B760-8DF6-477A-B64D-06F82A8D1E29}" type="datetime1">
              <a:rPr lang="es-ES" smtClean="0"/>
              <a:t>03/11/2020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10765D-444E-4D38-9337-4F545B8ED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ACF07-F28B-451D-A608-EA16A763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09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D8EC9-EA43-49B2-A029-276DFAA4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D691C-CF26-4A5F-A2A8-65647B98A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AC7FE-6173-4FDA-BCA5-F062C1A74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68BFCB-C09A-4C57-906C-DE4C5208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FC3C-0EA4-47FC-A44F-6A8710F56FCA}" type="datetime1">
              <a:rPr lang="es-ES" smtClean="0"/>
              <a:t>03/11/2020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5B0D72-9313-4C68-B0D7-935B1E57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F583CE-280B-405D-88A1-3CD57D00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69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BA885-3458-4DB6-9D10-8A562370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A505A6-C1F4-46D5-B9F1-CEE9233D9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31924-314B-4E61-AEFF-DDC1E84E8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639069-D5EC-44A7-AC60-9208ED93B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41568E-5DC6-4420-A8BF-F1DA307B1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6151F8-12EC-49DC-A08C-EE953DD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4193-DCB1-40A1-ACB3-A84D5EE44E7A}" type="datetime1">
              <a:rPr lang="es-ES" smtClean="0"/>
              <a:t>03/11/2020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4EFCC9-0982-4293-8182-1D50D353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62F08B-9F63-4BD8-B660-AD8FE283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62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1C05D-AE18-48F4-8836-EE4D0E0A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04D9AD-4ED6-4D23-8CC4-0C59D360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C635-2A58-4951-9036-B80E3C0E2505}" type="datetime1">
              <a:rPr lang="es-ES" smtClean="0"/>
              <a:t>03/11/2020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3372B9-6AAB-46A6-B80F-12B0A40A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6228C4-F0D2-4EFB-BBF1-9E797613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51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83BEA7-EDFF-4386-88AA-281585A1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1E7-B353-4FB6-9C5C-0FF1CC0214EC}" type="datetime1">
              <a:rPr lang="es-ES" smtClean="0"/>
              <a:t>03/11/2020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F0C4AC-A045-4C9D-9164-14C816F2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771684-E750-411C-BE0A-260D1E12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54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A0762-7E84-4033-A5C2-07572369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83937D-EA27-4FE5-BFF3-4A1C9A1C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DFBB53-F6A1-4C16-B8A1-7DF8FA3B8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D8431B-B371-4D5B-94FF-0D318284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E55C-A73D-4D85-AB8D-5C4FDC960A2F}" type="datetime1">
              <a:rPr lang="es-ES" smtClean="0"/>
              <a:t>03/11/2020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BBA2DB-273A-4171-ABBA-B5F617D5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CF5E13-A50A-4B7F-BD04-27F0C037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AED4C-4221-4D98-BA98-AC01479C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8F7A8A-9ED0-47E1-8948-9D608FA60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440F39-999B-4229-81EC-6C9E3D8A4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66E878-E558-4C1A-8D85-EEC75826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1BDC-82C0-4B12-9262-6CEA0F5F2B3D}" type="datetime1">
              <a:rPr lang="es-ES" smtClean="0"/>
              <a:t>03/11/2020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B0484F-FE61-4099-B339-756224E2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7FF7AB-9E97-4902-BE5C-EF313A30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74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1F82FE-809E-4524-A310-35A8B030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ECCF68-3886-4C34-9D29-AA340A8C8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6E8392-206A-454B-841E-7E33D5761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0282-D734-44B7-A772-2F0B40736CE4}" type="datetime1">
              <a:rPr lang="es-ES" smtClean="0"/>
              <a:t>03/11/2020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6D0D5-7C22-4540-94D5-6DD90119D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169B2-2A03-47F5-BCB3-14C6697BC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0E4E-149B-4685-9B1C-C3F77B8C2A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2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CC79B-8D2C-4722-97EF-0EB2F03D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08" y="145581"/>
            <a:ext cx="11457516" cy="12966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br>
              <a:rPr lang="es-ES" sz="1600" b="1" dirty="0"/>
            </a:br>
            <a:br>
              <a:rPr lang="es-ES" sz="1600" b="1" dirty="0"/>
            </a:br>
            <a:br>
              <a:rPr lang="es-ES" sz="1600" b="1" dirty="0"/>
            </a:br>
            <a:br>
              <a:rPr lang="es-ES" sz="1600" b="1" dirty="0"/>
            </a:br>
            <a:br>
              <a:rPr lang="es-ES" sz="1600" b="1" dirty="0"/>
            </a:br>
            <a:r>
              <a:rPr lang="es-ES" sz="1800" b="1" u="sng" dirty="0"/>
              <a:t>AXUDAS PARA PROXECTOS COLECTIVOS QUE CONTRIBUAN A PROTECCION E RECUPERACION DA BIODIVERSIDADE </a:t>
            </a:r>
            <a:br>
              <a:rPr lang="es-ES" sz="1800" b="1" u="sng" dirty="0"/>
            </a:br>
            <a:r>
              <a:rPr lang="es-ES" sz="1800" b="1" u="sng" dirty="0"/>
              <a:t>MARIÑA A TRAVES DUNHA MELLOR XESTION E CONSERVACION DOS RECURSOS MARIÑOS E DOS SEUS </a:t>
            </a:r>
            <a:br>
              <a:rPr lang="es-ES" sz="1800" b="1" u="sng" dirty="0"/>
            </a:br>
            <a:r>
              <a:rPr lang="es-ES" sz="1800" b="1" u="sng" dirty="0"/>
              <a:t>ECOSISTEMAS, ASI COMO AO FOMENTO DA SENSIBILIZACION AMBIENTAL (</a:t>
            </a:r>
            <a:r>
              <a:rPr lang="es-ES" sz="1800" b="1" u="sng" dirty="0" err="1"/>
              <a:t>Anualidade</a:t>
            </a:r>
            <a:r>
              <a:rPr lang="es-ES" sz="1800" b="1" u="sng" dirty="0"/>
              <a:t> 2019-2020)</a:t>
            </a:r>
            <a:r>
              <a:rPr lang="es-ES" sz="1800" b="1" dirty="0"/>
              <a:t>.</a:t>
            </a:r>
            <a:br>
              <a:rPr lang="es-ES" sz="1800" b="1" dirty="0"/>
            </a:br>
            <a:br>
              <a:rPr lang="es-ES" sz="1600" b="1" dirty="0"/>
            </a:br>
            <a:br>
              <a:rPr lang="es-ES" sz="1600" b="1" dirty="0"/>
            </a:br>
            <a:br>
              <a:rPr lang="es-ES" sz="1600" b="1" dirty="0"/>
            </a:br>
            <a:br>
              <a:rPr lang="es-ES" sz="1300" b="1" dirty="0"/>
            </a:br>
            <a:br>
              <a:rPr lang="es-ES" sz="1300" b="1" dirty="0"/>
            </a:br>
            <a:br>
              <a:rPr lang="es-ES" sz="1300" b="1" dirty="0"/>
            </a:br>
            <a:endParaRPr lang="es-ES" sz="13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1EB5FE-099A-4A12-9F63-6A9BB3F96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08" y="1580144"/>
            <a:ext cx="5702892" cy="50865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s-ES" sz="1300" b="1" dirty="0"/>
              <a:t>A </a:t>
            </a:r>
            <a:r>
              <a:rPr lang="es-ES" sz="1300" b="1" dirty="0" err="1"/>
              <a:t>Orde</a:t>
            </a:r>
            <a:r>
              <a:rPr lang="es-ES" sz="1300" b="1" dirty="0"/>
              <a:t> de 26 abril de 2019 da </a:t>
            </a:r>
            <a:r>
              <a:rPr lang="es-ES" sz="1300" b="1" dirty="0" err="1"/>
              <a:t>Consellería</a:t>
            </a:r>
            <a:r>
              <a:rPr lang="es-ES" sz="1300" b="1" dirty="0"/>
              <a:t> do Mar publicada no DOGA (nº 91 de 14-05-2019) </a:t>
            </a:r>
            <a:r>
              <a:rPr lang="es-ES" sz="1300" dirty="0" err="1"/>
              <a:t>concedeulle</a:t>
            </a:r>
            <a:r>
              <a:rPr lang="es-ES" sz="1300" dirty="0"/>
              <a:t> </a:t>
            </a:r>
            <a:r>
              <a:rPr lang="es-ES" sz="1300" dirty="0" err="1"/>
              <a:t>ás</a:t>
            </a:r>
            <a:r>
              <a:rPr lang="es-ES" sz="1300" dirty="0"/>
              <a:t> </a:t>
            </a:r>
            <a:r>
              <a:rPr lang="es-ES" sz="1300" dirty="0" err="1"/>
              <a:t>confrarías</a:t>
            </a:r>
            <a:r>
              <a:rPr lang="es-ES" sz="1300" dirty="0"/>
              <a:t> de pescadores de Galicia </a:t>
            </a:r>
            <a:r>
              <a:rPr lang="es-ES" sz="1300" dirty="0" err="1"/>
              <a:t>unha</a:t>
            </a:r>
            <a:r>
              <a:rPr lang="es-ES" sz="1300" dirty="0"/>
              <a:t> subvención para sufragar gran parte dos gastos de contratación dos </a:t>
            </a:r>
            <a:r>
              <a:rPr lang="es-ES" sz="1300" dirty="0" err="1"/>
              <a:t>seus</a:t>
            </a:r>
            <a:r>
              <a:rPr lang="es-ES" sz="1300" dirty="0"/>
              <a:t> </a:t>
            </a:r>
            <a:r>
              <a:rPr lang="es-ES" sz="1300" dirty="0" err="1"/>
              <a:t>servizos</a:t>
            </a:r>
            <a:r>
              <a:rPr lang="es-ES" sz="1300" dirty="0"/>
              <a:t> de </a:t>
            </a:r>
            <a:r>
              <a:rPr lang="es-ES" sz="1300" dirty="0" err="1"/>
              <a:t>vixiancia</a:t>
            </a:r>
            <a:r>
              <a:rPr lang="es-ES" sz="1300" dirty="0"/>
              <a:t> dos bancos </a:t>
            </a:r>
            <a:r>
              <a:rPr lang="es-ES" sz="1300" dirty="0" err="1"/>
              <a:t>marisqueiros</a:t>
            </a:r>
            <a:r>
              <a:rPr lang="es-ES" sz="1300" dirty="0"/>
              <a:t> ubicados nos </a:t>
            </a:r>
            <a:r>
              <a:rPr lang="es-ES" sz="1300" dirty="0" err="1"/>
              <a:t>seus</a:t>
            </a:r>
            <a:r>
              <a:rPr lang="es-ES" sz="1300" dirty="0"/>
              <a:t> ámbitos </a:t>
            </a:r>
            <a:r>
              <a:rPr lang="es-ES" sz="1300" dirty="0" err="1"/>
              <a:t>territoriais</a:t>
            </a:r>
            <a:r>
              <a:rPr lang="es-ES" sz="1300" dirty="0"/>
              <a:t>. No caso da </a:t>
            </a:r>
            <a:r>
              <a:rPr lang="es-ES" sz="1300" b="1" dirty="0"/>
              <a:t>Confraría de Lourizán, para o periodo 2019-2020 a </a:t>
            </a:r>
            <a:r>
              <a:rPr lang="es-ES" sz="1300" b="1" dirty="0" err="1"/>
              <a:t>Consellería</a:t>
            </a:r>
            <a:r>
              <a:rPr lang="es-ES" sz="1300" b="1" dirty="0"/>
              <a:t> do Mar e o FEMP</a:t>
            </a:r>
            <a:r>
              <a:rPr lang="es-ES" sz="1300" dirty="0"/>
              <a:t> </a:t>
            </a:r>
            <a:r>
              <a:rPr lang="es-ES" sz="1300" dirty="0" err="1"/>
              <a:t>viñeron</a:t>
            </a:r>
            <a:r>
              <a:rPr lang="es-ES" sz="1300" dirty="0"/>
              <a:t> de </a:t>
            </a:r>
            <a:r>
              <a:rPr lang="es-ES" sz="1300" dirty="0" err="1"/>
              <a:t>lle</a:t>
            </a:r>
            <a:r>
              <a:rPr lang="es-ES" sz="1300" dirty="0"/>
              <a:t> conceder </a:t>
            </a:r>
            <a:r>
              <a:rPr lang="es-ES" sz="1300" dirty="0" err="1"/>
              <a:t>unha</a:t>
            </a:r>
            <a:r>
              <a:rPr lang="es-ES" sz="1300" dirty="0"/>
              <a:t> </a:t>
            </a:r>
            <a:r>
              <a:rPr lang="es-ES" sz="1300" dirty="0" err="1"/>
              <a:t>axuda</a:t>
            </a:r>
            <a:r>
              <a:rPr lang="es-ES" sz="1300" dirty="0"/>
              <a:t> por importe de 43,560,00 € para a contratación de tres </a:t>
            </a:r>
            <a:r>
              <a:rPr lang="es-ES" sz="1300" dirty="0" err="1"/>
              <a:t>gardapescas</a:t>
            </a:r>
            <a:r>
              <a:rPr lang="es-ES" sz="1300" dirty="0"/>
              <a:t> marítimos a </a:t>
            </a:r>
            <a:r>
              <a:rPr lang="es-ES" sz="1300" dirty="0" err="1"/>
              <a:t>xornada</a:t>
            </a:r>
            <a:r>
              <a:rPr lang="es-ES" sz="1300" dirty="0"/>
              <a:t> completa. A dita </a:t>
            </a:r>
            <a:r>
              <a:rPr lang="es-ES" sz="1300" dirty="0" err="1"/>
              <a:t>axuda</a:t>
            </a:r>
            <a:r>
              <a:rPr lang="es-ES" sz="1300" dirty="0"/>
              <a:t> </a:t>
            </a:r>
            <a:r>
              <a:rPr lang="es-ES" sz="1300" dirty="0" err="1"/>
              <a:t>aplicouse</a:t>
            </a:r>
            <a:r>
              <a:rPr lang="es-ES" sz="1300" dirty="0"/>
              <a:t> do </a:t>
            </a:r>
            <a:r>
              <a:rPr lang="es-ES" sz="1300" dirty="0" err="1"/>
              <a:t>seguinte</a:t>
            </a:r>
            <a:r>
              <a:rPr lang="es-ES" sz="1300" dirty="0"/>
              <a:t> </a:t>
            </a:r>
            <a:r>
              <a:rPr lang="es-ES" sz="1300" dirty="0" err="1"/>
              <a:t>xeito</a:t>
            </a:r>
            <a:r>
              <a:rPr lang="es-ES" sz="1300" dirty="0"/>
              <a:t>:</a:t>
            </a:r>
          </a:p>
          <a:p>
            <a:pPr lvl="1" algn="just"/>
            <a:r>
              <a:rPr lang="es-ES" sz="1300" dirty="0" err="1"/>
              <a:t>Anualidade</a:t>
            </a:r>
            <a:r>
              <a:rPr lang="es-ES" sz="1300" dirty="0"/>
              <a:t> 2019: 21.780,00 €</a:t>
            </a:r>
          </a:p>
          <a:p>
            <a:pPr lvl="1" algn="just"/>
            <a:r>
              <a:rPr lang="es-ES" sz="1300" dirty="0" err="1"/>
              <a:t>Anualidade</a:t>
            </a:r>
            <a:r>
              <a:rPr lang="es-ES" sz="1300" dirty="0"/>
              <a:t> 2020: 21.780,00 €</a:t>
            </a:r>
          </a:p>
          <a:p>
            <a:pPr lvl="1" algn="just"/>
            <a:endParaRPr lang="es-ES" sz="1300" dirty="0"/>
          </a:p>
          <a:p>
            <a:pPr algn="just"/>
            <a:r>
              <a:rPr lang="es-ES" sz="1400" b="1" u="sng" dirty="0"/>
              <a:t>Tarefas realizadas polo Servizo de </a:t>
            </a:r>
            <a:r>
              <a:rPr lang="es-ES" sz="1400" b="1" u="sng" dirty="0" err="1"/>
              <a:t>Gardapescas</a:t>
            </a:r>
            <a:r>
              <a:rPr lang="es-ES" sz="1400" b="1" u="sng" dirty="0"/>
              <a:t> da Confraría</a:t>
            </a:r>
            <a:r>
              <a:rPr lang="es-ES" sz="1400" b="1" dirty="0"/>
              <a:t>: </a:t>
            </a:r>
          </a:p>
          <a:p>
            <a:pPr marL="0" indent="0" algn="just">
              <a:buNone/>
            </a:pPr>
            <a:r>
              <a:rPr lang="es-ES" sz="1300" dirty="0" err="1"/>
              <a:t>Vixiancia</a:t>
            </a:r>
            <a:r>
              <a:rPr lang="es-ES" sz="1300" dirty="0"/>
              <a:t> a pe e a flote dos bancos </a:t>
            </a:r>
            <a:r>
              <a:rPr lang="es-ES" sz="1300" dirty="0" err="1"/>
              <a:t>marisqueiros</a:t>
            </a:r>
            <a:r>
              <a:rPr lang="es-ES" sz="1300" dirty="0"/>
              <a:t> e control das  capturas do marisqueo. Para levar a cabo estas labores, </a:t>
            </a:r>
            <a:r>
              <a:rPr lang="es-ES" sz="1300" dirty="0" err="1"/>
              <a:t>emprega</a:t>
            </a:r>
            <a:r>
              <a:rPr lang="es-ES" sz="1300" dirty="0"/>
              <a:t> os diferentes medios </a:t>
            </a:r>
            <a:r>
              <a:rPr lang="es-ES" sz="1300" dirty="0" err="1"/>
              <a:t>propiedade</a:t>
            </a:r>
            <a:r>
              <a:rPr lang="es-ES" sz="1300" dirty="0"/>
              <a:t> da </a:t>
            </a:r>
            <a:r>
              <a:rPr lang="es-ES" sz="1300" dirty="0" err="1"/>
              <a:t>confraría</a:t>
            </a:r>
            <a:r>
              <a:rPr lang="es-ES" sz="1300" dirty="0"/>
              <a:t> coma son: un </a:t>
            </a:r>
            <a:r>
              <a:rPr lang="es-ES" sz="1300" dirty="0" err="1"/>
              <a:t>automóbil</a:t>
            </a:r>
            <a:r>
              <a:rPr lang="es-ES" sz="1300" dirty="0"/>
              <a:t>, </a:t>
            </a:r>
            <a:r>
              <a:rPr lang="es-ES" sz="1300" dirty="0" err="1"/>
              <a:t>unha</a:t>
            </a:r>
            <a:r>
              <a:rPr lang="es-ES" sz="1300" dirty="0"/>
              <a:t> embarcación e os </a:t>
            </a:r>
            <a:r>
              <a:rPr lang="es-ES" sz="1300" dirty="0" err="1"/>
              <a:t>equipamentos</a:t>
            </a:r>
            <a:r>
              <a:rPr lang="es-ES" sz="1300" dirty="0"/>
              <a:t> de </a:t>
            </a:r>
            <a:r>
              <a:rPr lang="es-ES" sz="1300" dirty="0" err="1"/>
              <a:t>vixilancia</a:t>
            </a:r>
            <a:r>
              <a:rPr lang="es-ES" sz="1300" dirty="0"/>
              <a:t> para o </a:t>
            </a:r>
            <a:r>
              <a:rPr lang="es-ES" sz="1300" dirty="0" err="1"/>
              <a:t>desenvolvemento</a:t>
            </a:r>
            <a:r>
              <a:rPr lang="es-ES" sz="1300" dirty="0"/>
              <a:t> do </a:t>
            </a:r>
            <a:r>
              <a:rPr lang="es-ES" sz="1300" dirty="0" err="1"/>
              <a:t>seu</a:t>
            </a:r>
            <a:r>
              <a:rPr lang="es-ES" sz="1300" dirty="0"/>
              <a:t> </a:t>
            </a:r>
            <a:r>
              <a:rPr lang="es-ES" sz="1300" dirty="0" err="1"/>
              <a:t>traballo</a:t>
            </a:r>
            <a:r>
              <a:rPr lang="es-ES" sz="1300" dirty="0"/>
              <a:t>, </a:t>
            </a:r>
            <a:r>
              <a:rPr lang="es-ES" sz="1300" dirty="0" err="1"/>
              <a:t>nomeadamente</a:t>
            </a:r>
            <a:r>
              <a:rPr lang="es-ES" sz="1300" dirty="0"/>
              <a:t> equipos de visión nocturna, radar </a:t>
            </a:r>
            <a:r>
              <a:rPr lang="es-ES" sz="1300" dirty="0" err="1"/>
              <a:t>na</a:t>
            </a:r>
            <a:r>
              <a:rPr lang="es-ES" sz="1300" dirty="0"/>
              <a:t> embarcación, </a:t>
            </a:r>
            <a:r>
              <a:rPr lang="es-ES" sz="1300" dirty="0" err="1"/>
              <a:t>equipamentos</a:t>
            </a:r>
            <a:r>
              <a:rPr lang="es-ES" sz="1300" dirty="0"/>
              <a:t> de visión </a:t>
            </a:r>
            <a:r>
              <a:rPr lang="es-ES" sz="1300" dirty="0" err="1"/>
              <a:t>ao</a:t>
            </a:r>
            <a:r>
              <a:rPr lang="es-ES" sz="1300" dirty="0"/>
              <a:t> </a:t>
            </a:r>
            <a:r>
              <a:rPr lang="es-ES" sz="1300" dirty="0" err="1"/>
              <a:t>lonxe</a:t>
            </a:r>
            <a:r>
              <a:rPr lang="es-ES" sz="1300" dirty="0"/>
              <a:t>, focos </a:t>
            </a:r>
            <a:r>
              <a:rPr lang="es-ES" sz="1300" dirty="0" err="1"/>
              <a:t>proxectores</a:t>
            </a:r>
            <a:r>
              <a:rPr lang="es-ES" sz="1300" dirty="0"/>
              <a:t> de longo alcance, etc.</a:t>
            </a:r>
          </a:p>
          <a:p>
            <a:pPr marL="0" indent="0" algn="just">
              <a:buNone/>
            </a:pPr>
            <a:r>
              <a:rPr lang="es-ES" sz="1300" dirty="0"/>
              <a:t>A estas labores, </a:t>
            </a:r>
            <a:r>
              <a:rPr lang="es-ES" sz="1300" dirty="0" err="1"/>
              <a:t>cómpre</a:t>
            </a:r>
            <a:r>
              <a:rPr lang="es-ES" sz="1300" dirty="0"/>
              <a:t> </a:t>
            </a:r>
            <a:r>
              <a:rPr lang="es-ES" sz="1300" dirty="0" err="1"/>
              <a:t>engadirlle</a:t>
            </a:r>
            <a:r>
              <a:rPr lang="es-ES" sz="1300" dirty="0"/>
              <a:t> as de control dos </a:t>
            </a:r>
            <a:r>
              <a:rPr lang="es-ES" sz="1300" dirty="0" err="1"/>
              <a:t>traballos</a:t>
            </a:r>
            <a:r>
              <a:rPr lang="es-ES" sz="1300" dirty="0"/>
              <a:t> de </a:t>
            </a:r>
            <a:r>
              <a:rPr lang="es-ES" sz="1300" dirty="0" err="1"/>
              <a:t>rexeneración</a:t>
            </a:r>
            <a:r>
              <a:rPr lang="es-ES" sz="1300" dirty="0"/>
              <a:t> dos bancos </a:t>
            </a:r>
            <a:r>
              <a:rPr lang="es-ES" sz="1300" dirty="0" err="1"/>
              <a:t>marisqueiros</a:t>
            </a:r>
            <a:r>
              <a:rPr lang="es-ES" sz="1300" dirty="0"/>
              <a:t>, </a:t>
            </a:r>
            <a:r>
              <a:rPr lang="es-ES" sz="1300" dirty="0" err="1"/>
              <a:t>sementeira</a:t>
            </a:r>
            <a:r>
              <a:rPr lang="es-ES" sz="1300" dirty="0"/>
              <a:t> de </a:t>
            </a:r>
            <a:r>
              <a:rPr lang="es-ES" sz="1300" dirty="0" err="1"/>
              <a:t>ameixa</a:t>
            </a:r>
            <a:r>
              <a:rPr lang="es-ES" sz="1300" dirty="0"/>
              <a:t>, traslados, </a:t>
            </a:r>
            <a:r>
              <a:rPr lang="es-ES" sz="1300" dirty="0" err="1"/>
              <a:t>rareos</a:t>
            </a:r>
            <a:r>
              <a:rPr lang="es-ES" sz="1300" dirty="0"/>
              <a:t>, etc…</a:t>
            </a:r>
          </a:p>
          <a:p>
            <a:pPr marL="0" indent="0" algn="just">
              <a:buNone/>
            </a:pPr>
            <a:r>
              <a:rPr lang="es-ES" sz="1300" dirty="0"/>
              <a:t>Control do </a:t>
            </a:r>
            <a:r>
              <a:rPr lang="es-ES" sz="1300" dirty="0" err="1"/>
              <a:t>bo</a:t>
            </a:r>
            <a:r>
              <a:rPr lang="es-ES" sz="1300" dirty="0"/>
              <a:t> estado dos bancos </a:t>
            </a:r>
            <a:r>
              <a:rPr lang="es-ES" sz="1300" dirty="0" err="1"/>
              <a:t>marisqueiros</a:t>
            </a:r>
            <a:r>
              <a:rPr lang="es-ES" sz="1300" dirty="0"/>
              <a:t>, </a:t>
            </a:r>
            <a:r>
              <a:rPr lang="es-ES" sz="1300" dirty="0" err="1"/>
              <a:t>loita</a:t>
            </a:r>
            <a:r>
              <a:rPr lang="es-ES" sz="1300" dirty="0"/>
              <a:t> contra o furtivismo, </a:t>
            </a:r>
            <a:r>
              <a:rPr lang="es-ES" sz="1300" dirty="0" err="1"/>
              <a:t>vixliancia</a:t>
            </a:r>
            <a:r>
              <a:rPr lang="es-ES" sz="1300" dirty="0"/>
              <a:t> en </a:t>
            </a:r>
            <a:r>
              <a:rPr lang="es-ES" sz="1300" dirty="0" err="1"/>
              <a:t>conxunto</a:t>
            </a:r>
            <a:r>
              <a:rPr lang="es-ES" sz="1300" dirty="0"/>
              <a:t> cos </a:t>
            </a:r>
            <a:r>
              <a:rPr lang="es-ES" sz="1300" dirty="0" err="1"/>
              <a:t>gardapescas</a:t>
            </a:r>
            <a:r>
              <a:rPr lang="es-ES" sz="1300" dirty="0"/>
              <a:t> das </a:t>
            </a:r>
            <a:r>
              <a:rPr lang="es-ES" sz="1300" dirty="0" err="1"/>
              <a:t>Confrarías</a:t>
            </a:r>
            <a:r>
              <a:rPr lang="es-ES" sz="1300" dirty="0"/>
              <a:t> de Pontevedra e Raxó, control e supervisión das </a:t>
            </a:r>
            <a:r>
              <a:rPr lang="es-ES" sz="1300" dirty="0" err="1"/>
              <a:t>embarcacións</a:t>
            </a:r>
            <a:r>
              <a:rPr lang="es-ES" sz="1300" dirty="0"/>
              <a:t> de pesca de </a:t>
            </a:r>
            <a:r>
              <a:rPr lang="es-ES" sz="1300" dirty="0" err="1"/>
              <a:t>baixura</a:t>
            </a:r>
            <a:r>
              <a:rPr lang="es-ES" sz="1300" dirty="0"/>
              <a:t> (</a:t>
            </a:r>
            <a:r>
              <a:rPr lang="es-ES" sz="1300" dirty="0" err="1"/>
              <a:t>aparellos</a:t>
            </a:r>
            <a:r>
              <a:rPr lang="es-ES" sz="1300" dirty="0"/>
              <a:t>, horarios, tallas, etc…) con dependencia directa e </a:t>
            </a:r>
            <a:r>
              <a:rPr lang="es-ES" sz="1300" dirty="0" err="1"/>
              <a:t>baixo</a:t>
            </a:r>
            <a:r>
              <a:rPr lang="es-ES" sz="1300" dirty="0"/>
              <a:t> a supervisión do </a:t>
            </a:r>
            <a:r>
              <a:rPr lang="es-ES" sz="1300" dirty="0" err="1"/>
              <a:t>Xefe</a:t>
            </a:r>
            <a:r>
              <a:rPr lang="es-ES" sz="1300" dirty="0"/>
              <a:t> de Gardacostas da </a:t>
            </a:r>
            <a:r>
              <a:rPr lang="es-ES" sz="1300" dirty="0" err="1"/>
              <a:t>Consellería</a:t>
            </a:r>
            <a:r>
              <a:rPr lang="es-ES" sz="1300" dirty="0"/>
              <a:t> do Mar de Pontevedra e en colaboración para a activación de dispositivos de </a:t>
            </a:r>
            <a:r>
              <a:rPr lang="es-ES" sz="1300" dirty="0" err="1"/>
              <a:t>vixilancia</a:t>
            </a:r>
            <a:r>
              <a:rPr lang="es-ES" sz="1300" dirty="0"/>
              <a:t> coa Policía Autonómica.</a:t>
            </a:r>
          </a:p>
          <a:p>
            <a:pPr marL="0" indent="0" algn="just">
              <a:buNone/>
            </a:pPr>
            <a:endParaRPr lang="es-ES" sz="1200" dirty="0"/>
          </a:p>
          <a:p>
            <a:pPr marL="0" indent="0" algn="just">
              <a:buNone/>
            </a:pPr>
            <a:endParaRPr lang="es-ES" sz="1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03620F-F262-41BB-B3EF-BF515C7A5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79532" y="3894122"/>
            <a:ext cx="5181600" cy="4351338"/>
          </a:xfrm>
        </p:spPr>
        <p:txBody>
          <a:bodyPr>
            <a:normAutofit lnSpcReduction="10000"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DC4281D-315E-4B5D-97FD-E33E521B1DB8}"/>
              </a:ext>
            </a:extLst>
          </p:cNvPr>
          <p:cNvSpPr/>
          <p:nvPr/>
        </p:nvSpPr>
        <p:spPr>
          <a:xfrm>
            <a:off x="-1029810" y="487384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La Festa do Marisco pone de relieve los pilares de O Grove: el ...">
            <a:extLst>
              <a:ext uri="{FF2B5EF4-FFF2-40B4-BE49-F238E27FC236}">
                <a16:creationId xmlns:a16="http://schemas.microsoft.com/office/drawing/2014/main" id="{A0E4A944-2954-4806-85E6-7AC7E568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88" y="1580145"/>
            <a:ext cx="2035670" cy="83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E7A9D9-2533-4155-8DA8-CF22F6DB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926" y="1592438"/>
            <a:ext cx="2110697" cy="57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541A6D9-5592-4E5E-81FC-2A9CC675B035}"/>
              </a:ext>
            </a:extLst>
          </p:cNvPr>
          <p:cNvSpPr txBox="1"/>
          <p:nvPr/>
        </p:nvSpPr>
        <p:spPr>
          <a:xfrm>
            <a:off x="6373392" y="2219222"/>
            <a:ext cx="555038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PROXECTO COFINANCIADO O 75 % POLO FEMP E NUN 25 % POLA COMUNIDADE AUTONOMA DE GALICIA </a:t>
            </a:r>
            <a:r>
              <a:rPr lang="es-ES" sz="1200" b="1" dirty="0"/>
              <a:t>(</a:t>
            </a:r>
            <a:r>
              <a:rPr lang="es-ES" sz="1200" b="1" dirty="0" err="1"/>
              <a:t>Expte</a:t>
            </a:r>
            <a:r>
              <a:rPr lang="es-ES" sz="1200" b="1" dirty="0"/>
              <a:t> PE209C-2019F-013)</a:t>
            </a:r>
            <a:endParaRPr lang="es-ES" sz="1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87AA098-F4F4-433D-85D8-48C1D470508E}"/>
              </a:ext>
            </a:extLst>
          </p:cNvPr>
          <p:cNvSpPr txBox="1"/>
          <p:nvPr/>
        </p:nvSpPr>
        <p:spPr>
          <a:xfrm rot="10800000" flipV="1">
            <a:off x="6373388" y="2825838"/>
            <a:ext cx="5550388" cy="4924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(VIXENCIA 1 DE XULLO 2019 AO 30 DE XUÑO 2020)</a:t>
            </a:r>
          </a:p>
          <a:p>
            <a:r>
              <a:rPr lang="es-ES" sz="1200" b="1" dirty="0"/>
              <a:t>-</a:t>
            </a:r>
            <a:r>
              <a:rPr lang="es-ES" sz="1200" b="1" dirty="0" err="1"/>
              <a:t>Execución</a:t>
            </a:r>
            <a:r>
              <a:rPr lang="es-ES" sz="1200" b="1" dirty="0"/>
              <a:t> realizada do </a:t>
            </a:r>
            <a:r>
              <a:rPr lang="es-ES" sz="1200" b="1" dirty="0" err="1"/>
              <a:t>proxecto</a:t>
            </a:r>
            <a:r>
              <a:rPr lang="es-ES" sz="1200" b="1" dirty="0"/>
              <a:t> pola </a:t>
            </a:r>
            <a:r>
              <a:rPr lang="es-ES" sz="1200" b="1" dirty="0" err="1"/>
              <a:t>confraría</a:t>
            </a:r>
            <a:r>
              <a:rPr lang="es-ES" sz="1200" b="1" dirty="0"/>
              <a:t>: 100% </a:t>
            </a:r>
            <a:endParaRPr lang="es-E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77BC5C-1669-45A7-904B-9B61CF467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869" y="135421"/>
            <a:ext cx="1110954" cy="13208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79F8D4-4AB6-4A6F-9579-4B3C45A5C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6777" y="3705610"/>
            <a:ext cx="2212879" cy="165965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A2E1345-4805-4E43-A552-F144C3402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89" y="5726433"/>
            <a:ext cx="3001348" cy="9402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2BCABA2-0E4E-464D-B235-0A52D485D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5009" y="3429000"/>
            <a:ext cx="2428276" cy="323769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2263881-3115-4389-A3A2-594506D3AE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477" r="4782" b="1432"/>
          <a:stretch/>
        </p:blipFill>
        <p:spPr>
          <a:xfrm>
            <a:off x="8085768" y="3434438"/>
            <a:ext cx="1288969" cy="22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9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390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       AXUDAS PARA PROXECTOS COLECTIVOS QUE CONTRIBUAN A PROTECCION E RECUPERACION DA BIODIVERSIDADE  MARIÑA A TRAVES DUNHA MELLOR XESTION E CONSERVACION DOS RECURSOS MARIÑOS E DOS SEUS  ECOSISTEMAS, ASI COMO AO FOMENTO DA SENSIBILIZACION AMBIENTAL (Anualidade 2019-2020).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 RUIBAL BERMUDEZ</dc:creator>
  <cp:lastModifiedBy>Cofradia Lourizan</cp:lastModifiedBy>
  <cp:revision>24</cp:revision>
  <cp:lastPrinted>2020-06-26T09:33:30Z</cp:lastPrinted>
  <dcterms:created xsi:type="dcterms:W3CDTF">2020-06-25T16:54:18Z</dcterms:created>
  <dcterms:modified xsi:type="dcterms:W3CDTF">2020-11-03T10:17:40Z</dcterms:modified>
</cp:coreProperties>
</file>